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Lato" panose="020F0502020204030203" pitchFamily="34" charset="0"/>
      <p:regular r:id="rId18"/>
      <p:bold r:id="rId19"/>
      <p:italic r:id="rId20"/>
      <p:boldItalic r:id="rId21"/>
    </p:embeddedFont>
    <p:embeddedFont>
      <p:font typeface="Montserrat" panose="00000500000000000000" pitchFamily="2" charset="0"/>
      <p:regular r:id="rId22"/>
      <p:bold r:id="rId23"/>
      <p:italic r:id="rId24"/>
      <p:boldItalic r:id="rId25"/>
    </p:embeddedFont>
    <p:embeddedFont>
      <p:font typeface="Wingdings 3" panose="05040102010807070707" pitchFamily="18" charset="2"/>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774712-D2F8-4281-8AE2-775A18B212B1}">
  <a:tblStyle styleId="{D0774712-D2F8-4281-8AE2-775A18B212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2784eba981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2784eba98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2784eba981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2784eba98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27ed486292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27ed48629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2784eba981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2784eba981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27a6dba577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27a6dba57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27a6dba577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27a6dba577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2784eba981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2784eba98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2784eba98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2784eba98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2784eba981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2784eba981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2784eba98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2784eba98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2784eba98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2784eba98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2784eba981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2784eba98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2784eba981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2784eba981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s://colab.research.google.com/drive/1mT74i57Bl_gnV6hOpI-CqcbzsPKCfms5"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www.researchgate.net/publication/352561400_Lung_Disease_Detection_Using_Deep_Learning"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hyperlink" Target="https://ieeexplore.ieee.org/abstract/document/9684594" TargetMode="External"/><Relationship Id="rId5" Type="http://schemas.openxmlformats.org/officeDocument/2006/relationships/hyperlink" Target="https://ieeexplore.ieee.org/document/9182324" TargetMode="External"/><Relationship Id="rId4" Type="http://schemas.openxmlformats.org/officeDocument/2006/relationships/hyperlink" Target="https://www.researchgate.net/publication/261691787_Lung_Disease_Detection_Using_Feature_Extraction_and_Extreme_Learning_Machine"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hyperlink" Target="https://ieeexplore.ieee.org/author/37394324100" TargetMode="External"/><Relationship Id="rId5" Type="http://schemas.openxmlformats.org/officeDocument/2006/relationships/hyperlink" Target="https://ieeexplore.ieee.org/author/37088493835" TargetMode="External"/><Relationship Id="rId4" Type="http://schemas.openxmlformats.org/officeDocument/2006/relationships/hyperlink" Target="https://ieeexplore.ieee.org/xpl/conhome/9177229/proceeding" TargetMode="External"/></Relationships>
</file>

<file path=ppt/slides/_rels/slide7.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dirty="0"/>
              <a:t>Lung Disease Detection</a:t>
            </a:r>
            <a:endParaRPr dirty="0"/>
          </a:p>
          <a:p>
            <a:pPr marL="0" lvl="0" indent="0" algn="ctr" rtl="0">
              <a:spcBef>
                <a:spcPts val="0"/>
              </a:spcBef>
              <a:spcAft>
                <a:spcPts val="0"/>
              </a:spcAft>
              <a:buNone/>
            </a:pPr>
            <a:endParaRPr dirty="0"/>
          </a:p>
        </p:txBody>
      </p:sp>
      <p:sp>
        <p:nvSpPr>
          <p:cNvPr id="229" name="Google Shape;229;p17"/>
          <p:cNvSpPr txBox="1">
            <a:spLocks noGrp="1"/>
          </p:cNvSpPr>
          <p:nvPr>
            <p:ph type="subTitle" idx="1"/>
          </p:nvPr>
        </p:nvSpPr>
        <p:spPr>
          <a:xfrm>
            <a:off x="6434850" y="3469500"/>
            <a:ext cx="2537700" cy="1674000"/>
          </a:xfrm>
          <a:prstGeom prst="rect">
            <a:avLst/>
          </a:prstGeom>
        </p:spPr>
        <p:txBody>
          <a:bodyPr spcFirstLastPara="1" wrap="square" lIns="91425" tIns="91425" rIns="91425" bIns="91425" anchor="t" anchorCtr="0">
            <a:noAutofit/>
          </a:bodyPr>
          <a:lstStyle/>
          <a:p>
            <a:pPr marL="285750" lvl="0" indent="-285750" algn="l" rtl="0">
              <a:lnSpc>
                <a:spcPct val="115000"/>
              </a:lnSpc>
              <a:spcBef>
                <a:spcPts val="1600"/>
              </a:spcBef>
              <a:spcAft>
                <a:spcPts val="0"/>
              </a:spcAft>
              <a:buFont typeface="Wingdings 3" panose="05040102010807070707" pitchFamily="18" charset="2"/>
              <a:buChar char="["/>
            </a:pPr>
            <a:r>
              <a:rPr lang="en-GB" sz="1600" dirty="0"/>
              <a:t>Manjunath D</a:t>
            </a:r>
            <a:endParaRPr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Application </a:t>
            </a:r>
            <a:endParaRPr/>
          </a:p>
        </p:txBody>
      </p:sp>
      <p:sp>
        <p:nvSpPr>
          <p:cNvPr id="284" name="Google Shape;284;p2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11150" algn="just" rtl="0">
              <a:lnSpc>
                <a:spcPct val="145606"/>
              </a:lnSpc>
              <a:spcBef>
                <a:spcPts val="0"/>
              </a:spcBef>
              <a:spcAft>
                <a:spcPts val="0"/>
              </a:spcAft>
              <a:buSzPts val="1300"/>
              <a:buAutoNum type="arabicPeriod"/>
            </a:pPr>
            <a:r>
              <a:rPr lang="en-GB"/>
              <a:t>It is used in medical fields .</a:t>
            </a:r>
            <a:endParaRPr/>
          </a:p>
          <a:p>
            <a:pPr marL="457200" lvl="0" indent="-311150" algn="just" rtl="0">
              <a:lnSpc>
                <a:spcPct val="145606"/>
              </a:lnSpc>
              <a:spcBef>
                <a:spcPts val="0"/>
              </a:spcBef>
              <a:spcAft>
                <a:spcPts val="0"/>
              </a:spcAft>
              <a:buSzPts val="1300"/>
              <a:buAutoNum type="arabicPeriod"/>
            </a:pPr>
            <a:r>
              <a:rPr lang="en-GB"/>
              <a:t>It is used  as first aid for the patient.</a:t>
            </a:r>
            <a:endParaRPr/>
          </a:p>
          <a:p>
            <a:pPr marL="457200" lvl="0" indent="-311150" algn="just" rtl="0">
              <a:lnSpc>
                <a:spcPct val="145606"/>
              </a:lnSpc>
              <a:spcBef>
                <a:spcPts val="0"/>
              </a:spcBef>
              <a:spcAft>
                <a:spcPts val="0"/>
              </a:spcAft>
              <a:buSzPts val="1300"/>
              <a:buAutoNum type="arabicPeriod"/>
            </a:pPr>
            <a:r>
              <a:rPr lang="en-GB"/>
              <a:t>It is used by the radiologists. </a:t>
            </a:r>
            <a:endParaRPr/>
          </a:p>
          <a:p>
            <a:pPr marL="457200" lvl="0" indent="-311150" algn="just" rtl="0">
              <a:lnSpc>
                <a:spcPct val="145606"/>
              </a:lnSpc>
              <a:spcBef>
                <a:spcPts val="0"/>
              </a:spcBef>
              <a:spcAft>
                <a:spcPts val="0"/>
              </a:spcAft>
              <a:buSzPts val="1300"/>
              <a:buAutoNum type="arabicPeriod"/>
            </a:pPr>
            <a:r>
              <a:rPr lang="en-GB"/>
              <a:t>It can be used as first step in diagnosis of Lung disease.</a:t>
            </a:r>
            <a:endParaRPr/>
          </a:p>
          <a:p>
            <a:pPr marL="457200" lvl="0" indent="-311150" algn="just" rtl="0">
              <a:lnSpc>
                <a:spcPct val="145606"/>
              </a:lnSpc>
              <a:spcBef>
                <a:spcPts val="0"/>
              </a:spcBef>
              <a:spcAft>
                <a:spcPts val="0"/>
              </a:spcAft>
              <a:buSzPts val="1300"/>
              <a:buAutoNum type="arabicPeriod"/>
            </a:pPr>
            <a:r>
              <a:rPr lang="en-GB"/>
              <a:t>These classifiers will help the doctors to prescribe the most effective treatment for a patient.</a:t>
            </a:r>
            <a:endParaRPr/>
          </a:p>
          <a:p>
            <a:pPr marL="0" lvl="0" indent="0" algn="just" rtl="0">
              <a:spcBef>
                <a:spcPts val="0"/>
              </a:spcBef>
              <a:spcAft>
                <a:spcPts val="16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Proposed methodology</a:t>
            </a:r>
            <a:endParaRPr/>
          </a:p>
        </p:txBody>
      </p:sp>
      <p:sp>
        <p:nvSpPr>
          <p:cNvPr id="290" name="Google Shape;290;p2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0" algn="just" rtl="0">
              <a:lnSpc>
                <a:spcPct val="145606"/>
              </a:lnSpc>
              <a:spcBef>
                <a:spcPts val="0"/>
              </a:spcBef>
              <a:spcAft>
                <a:spcPts val="0"/>
              </a:spcAft>
              <a:buNone/>
            </a:pPr>
            <a:endParaRPr/>
          </a:p>
          <a:p>
            <a:pPr marL="0" lvl="0" indent="0" algn="just" rtl="0">
              <a:lnSpc>
                <a:spcPct val="145606"/>
              </a:lnSpc>
              <a:spcBef>
                <a:spcPts val="0"/>
              </a:spcBef>
              <a:spcAft>
                <a:spcPts val="0"/>
              </a:spcAft>
              <a:buNone/>
            </a:pPr>
            <a:endParaRPr/>
          </a:p>
          <a:p>
            <a:pPr marL="0" lvl="0" indent="0" algn="just" rtl="0">
              <a:spcBef>
                <a:spcPts val="0"/>
              </a:spcBef>
              <a:spcAft>
                <a:spcPts val="1600"/>
              </a:spcAft>
              <a:buNone/>
            </a:pPr>
            <a:endParaRPr/>
          </a:p>
        </p:txBody>
      </p:sp>
      <p:pic>
        <p:nvPicPr>
          <p:cNvPr id="291" name="Google Shape;291;p27"/>
          <p:cNvPicPr preferRelativeResize="0"/>
          <p:nvPr/>
        </p:nvPicPr>
        <p:blipFill>
          <a:blip r:embed="rId3">
            <a:alphaModFix/>
          </a:blip>
          <a:stretch>
            <a:fillRect/>
          </a:stretch>
        </p:blipFill>
        <p:spPr>
          <a:xfrm>
            <a:off x="202288" y="2116550"/>
            <a:ext cx="8739425" cy="1660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Proposed methodology</a:t>
            </a:r>
            <a:endParaRPr/>
          </a:p>
        </p:txBody>
      </p:sp>
      <p:sp>
        <p:nvSpPr>
          <p:cNvPr id="297" name="Google Shape;297;p28"/>
          <p:cNvSpPr txBox="1">
            <a:spLocks noGrp="1"/>
          </p:cNvSpPr>
          <p:nvPr>
            <p:ph type="body" idx="1"/>
          </p:nvPr>
        </p:nvSpPr>
        <p:spPr>
          <a:xfrm>
            <a:off x="5517000" y="1567550"/>
            <a:ext cx="2819400" cy="2325600"/>
          </a:xfrm>
          <a:prstGeom prst="rect">
            <a:avLst/>
          </a:prstGeom>
        </p:spPr>
        <p:txBody>
          <a:bodyPr spcFirstLastPara="1" wrap="square" lIns="91425" tIns="91425" rIns="91425" bIns="91425" anchor="t" anchorCtr="0">
            <a:noAutofit/>
          </a:bodyPr>
          <a:lstStyle/>
          <a:p>
            <a:pPr marL="457200" lvl="0" indent="0" algn="just" rtl="0">
              <a:lnSpc>
                <a:spcPct val="145606"/>
              </a:lnSpc>
              <a:spcBef>
                <a:spcPts val="0"/>
              </a:spcBef>
              <a:spcAft>
                <a:spcPts val="0"/>
              </a:spcAft>
              <a:buNone/>
            </a:pPr>
            <a:endParaRPr/>
          </a:p>
          <a:p>
            <a:pPr marL="0" lvl="0" indent="0" algn="just" rtl="0">
              <a:lnSpc>
                <a:spcPct val="145606"/>
              </a:lnSpc>
              <a:spcBef>
                <a:spcPts val="0"/>
              </a:spcBef>
              <a:spcAft>
                <a:spcPts val="0"/>
              </a:spcAft>
              <a:buNone/>
            </a:pPr>
            <a:endParaRPr/>
          </a:p>
          <a:p>
            <a:pPr marL="0" lvl="0" indent="0" algn="just" rtl="0">
              <a:spcBef>
                <a:spcPts val="0"/>
              </a:spcBef>
              <a:spcAft>
                <a:spcPts val="1600"/>
              </a:spcAft>
              <a:buNone/>
            </a:pPr>
            <a:endParaRPr/>
          </a:p>
        </p:txBody>
      </p:sp>
      <p:pic>
        <p:nvPicPr>
          <p:cNvPr id="298" name="Google Shape;298;p28"/>
          <p:cNvPicPr preferRelativeResize="0"/>
          <p:nvPr/>
        </p:nvPicPr>
        <p:blipFill>
          <a:blip r:embed="rId3">
            <a:alphaModFix/>
          </a:blip>
          <a:stretch>
            <a:fillRect/>
          </a:stretch>
        </p:blipFill>
        <p:spPr>
          <a:xfrm>
            <a:off x="5406500" y="1567600"/>
            <a:ext cx="2819400" cy="2325600"/>
          </a:xfrm>
          <a:prstGeom prst="rect">
            <a:avLst/>
          </a:prstGeom>
          <a:noFill/>
          <a:ln>
            <a:noFill/>
          </a:ln>
        </p:spPr>
      </p:pic>
      <p:pic>
        <p:nvPicPr>
          <p:cNvPr id="299" name="Google Shape;299;p28"/>
          <p:cNvPicPr preferRelativeResize="0"/>
          <p:nvPr/>
        </p:nvPicPr>
        <p:blipFill>
          <a:blip r:embed="rId4">
            <a:alphaModFix/>
          </a:blip>
          <a:stretch>
            <a:fillRect/>
          </a:stretch>
        </p:blipFill>
        <p:spPr>
          <a:xfrm>
            <a:off x="867887" y="1604900"/>
            <a:ext cx="3013988" cy="2325600"/>
          </a:xfrm>
          <a:prstGeom prst="rect">
            <a:avLst/>
          </a:prstGeom>
          <a:noFill/>
          <a:ln>
            <a:noFill/>
          </a:ln>
        </p:spPr>
      </p:pic>
      <p:sp>
        <p:nvSpPr>
          <p:cNvPr id="300" name="Google Shape;300;p28"/>
          <p:cNvSpPr txBox="1"/>
          <p:nvPr/>
        </p:nvSpPr>
        <p:spPr>
          <a:xfrm>
            <a:off x="1188825" y="3978925"/>
            <a:ext cx="2547600" cy="38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300">
                <a:solidFill>
                  <a:schemeClr val="lt1"/>
                </a:solidFill>
                <a:latin typeface="Lato"/>
                <a:ea typeface="Lato"/>
                <a:cs typeface="Lato"/>
                <a:sym typeface="Lato"/>
              </a:rPr>
              <a:t> 	Normal lungs</a:t>
            </a:r>
            <a:endParaRPr sz="1300">
              <a:solidFill>
                <a:schemeClr val="lt1"/>
              </a:solidFill>
              <a:latin typeface="Lato"/>
              <a:ea typeface="Lato"/>
              <a:cs typeface="Lato"/>
              <a:sym typeface="Lato"/>
            </a:endParaRPr>
          </a:p>
        </p:txBody>
      </p:sp>
      <p:sp>
        <p:nvSpPr>
          <p:cNvPr id="301" name="Google Shape;301;p28"/>
          <p:cNvSpPr txBox="1"/>
          <p:nvPr/>
        </p:nvSpPr>
        <p:spPr>
          <a:xfrm>
            <a:off x="5834950" y="4015325"/>
            <a:ext cx="2207700" cy="400200"/>
          </a:xfrm>
          <a:prstGeom prst="rect">
            <a:avLst/>
          </a:prstGeom>
          <a:noFill/>
          <a:ln>
            <a:noFill/>
          </a:ln>
        </p:spPr>
        <p:txBody>
          <a:bodyPr spcFirstLastPara="1" wrap="square" lIns="91425" tIns="91425" rIns="91425" bIns="91425" anchor="t" anchorCtr="0">
            <a:spAutoFit/>
          </a:bodyPr>
          <a:lstStyle/>
          <a:p>
            <a:pPr marL="0" lvl="0" indent="457200" algn="l" rtl="0">
              <a:spcBef>
                <a:spcPts val="0"/>
              </a:spcBef>
              <a:spcAft>
                <a:spcPts val="0"/>
              </a:spcAft>
              <a:buNone/>
            </a:pPr>
            <a:r>
              <a:rPr lang="en-GB">
                <a:solidFill>
                  <a:schemeClr val="lt1"/>
                </a:solidFill>
                <a:latin typeface="Lato"/>
                <a:ea typeface="Lato"/>
                <a:cs typeface="Lato"/>
                <a:sym typeface="Lato"/>
              </a:rPr>
              <a:t> Infected lungs</a:t>
            </a:r>
            <a:endParaRPr>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a:p>
        </p:txBody>
      </p:sp>
      <p:sp>
        <p:nvSpPr>
          <p:cNvPr id="307" name="Google Shape;307;p2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AutoNum type="arabicPeriod"/>
            </a:pPr>
            <a:r>
              <a:rPr lang="en-GB"/>
              <a:t>Currently we have implemented the above proposed methodology on covid–19 X-Ray data-set. This was a binary classification and we were able to achieve a accuracy of 97.50% .</a:t>
            </a:r>
            <a:r>
              <a:rPr lang="en-GB" u="sng">
                <a:solidFill>
                  <a:schemeClr val="hlink"/>
                </a:solidFill>
                <a:hlinkClick r:id="rId3"/>
              </a:rPr>
              <a:t>Click here</a:t>
            </a:r>
            <a:r>
              <a:rPr lang="en-GB"/>
              <a:t> to open notebook.</a:t>
            </a:r>
            <a:endParaRPr/>
          </a:p>
          <a:p>
            <a:pPr marL="457200" lvl="0" indent="-311150" algn="just" rtl="0">
              <a:spcBef>
                <a:spcPts val="0"/>
              </a:spcBef>
              <a:spcAft>
                <a:spcPts val="0"/>
              </a:spcAft>
              <a:buSzPts val="1300"/>
              <a:buAutoNum type="arabicPeriod"/>
            </a:pPr>
            <a:r>
              <a:rPr lang="en-GB"/>
              <a:t>We will be applying the same methodology in multi-class classification to detect multiple lung diseases.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References</a:t>
            </a:r>
            <a:endParaRPr/>
          </a:p>
        </p:txBody>
      </p:sp>
      <p:sp>
        <p:nvSpPr>
          <p:cNvPr id="313" name="Google Shape;313;p3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a:t>[1] </a:t>
            </a:r>
            <a:r>
              <a:rPr lang="en-GB" u="sng">
                <a:solidFill>
                  <a:schemeClr val="hlink"/>
                </a:solidFill>
                <a:hlinkClick r:id="rId3"/>
              </a:rPr>
              <a:t>Lung Disease Detection Using Deep Learning</a:t>
            </a:r>
            <a:endParaRPr/>
          </a:p>
          <a:p>
            <a:pPr marL="0" lvl="0" indent="0" algn="just" rtl="0">
              <a:spcBef>
                <a:spcPts val="1600"/>
              </a:spcBef>
              <a:spcAft>
                <a:spcPts val="0"/>
              </a:spcAft>
              <a:buNone/>
            </a:pPr>
            <a:r>
              <a:rPr lang="en-GB"/>
              <a:t>[2]</a:t>
            </a:r>
            <a:r>
              <a:rPr lang="en-GB" u="sng">
                <a:solidFill>
                  <a:schemeClr val="hlink"/>
                </a:solidFill>
                <a:hlinkClick r:id="rId4"/>
              </a:rPr>
              <a:t>Lung disease detection using feature extraction and extreme learning machine</a:t>
            </a:r>
            <a:endParaRPr sz="1350" u="sng">
              <a:highlight>
                <a:srgbClr val="FFFFFF"/>
              </a:highlight>
              <a:latin typeface="Arial"/>
              <a:ea typeface="Arial"/>
              <a:cs typeface="Arial"/>
              <a:sym typeface="Arial"/>
            </a:endParaRPr>
          </a:p>
          <a:p>
            <a:pPr marL="0" lvl="0" indent="0" algn="just" rtl="0">
              <a:spcBef>
                <a:spcPts val="1600"/>
              </a:spcBef>
              <a:spcAft>
                <a:spcPts val="0"/>
              </a:spcAft>
              <a:buNone/>
            </a:pPr>
            <a:endParaRPr sz="700"/>
          </a:p>
          <a:p>
            <a:pPr marL="0" lvl="0" indent="0" algn="just" rtl="0">
              <a:spcBef>
                <a:spcPts val="1600"/>
              </a:spcBef>
              <a:spcAft>
                <a:spcPts val="0"/>
              </a:spcAft>
              <a:buNone/>
            </a:pPr>
            <a:r>
              <a:rPr lang="en-GB"/>
              <a:t>[3] </a:t>
            </a:r>
            <a:r>
              <a:rPr lang="en-GB" u="sng">
                <a:solidFill>
                  <a:schemeClr val="hlink"/>
                </a:solidFill>
                <a:hlinkClick r:id="rId5"/>
              </a:rPr>
              <a:t>Lung Diseases Classification based on Machine Learning Algorithms and Performance Evaluation</a:t>
            </a:r>
            <a:endParaRPr/>
          </a:p>
          <a:p>
            <a:pPr marL="0" lvl="0" indent="0" algn="just" rtl="0">
              <a:spcBef>
                <a:spcPts val="1600"/>
              </a:spcBef>
              <a:spcAft>
                <a:spcPts val="1600"/>
              </a:spcAft>
              <a:buNone/>
            </a:pPr>
            <a:r>
              <a:rPr lang="en-GB"/>
              <a:t>[4]</a:t>
            </a:r>
            <a:r>
              <a:rPr lang="en-GB" u="sng">
                <a:solidFill>
                  <a:schemeClr val="hlink"/>
                </a:solidFill>
                <a:hlinkClick r:id="rId6"/>
              </a:rPr>
              <a:t> </a:t>
            </a:r>
            <a:r>
              <a:rPr lang="en-GB" u="sng">
                <a:solidFill>
                  <a:schemeClr val="hlink"/>
                </a:solidFill>
                <a:hlinkClick r:id="rId6"/>
              </a:rPr>
              <a:t>COVID-19 and Other Lung Disease Detection Using VGG19 Pretrained Features and Support Vector Machine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1"/>
          <p:cNvSpPr txBox="1">
            <a:spLocks noGrp="1"/>
          </p:cNvSpPr>
          <p:nvPr>
            <p:ph type="title"/>
          </p:nvPr>
        </p:nvSpPr>
        <p:spPr>
          <a:xfrm>
            <a:off x="2796300" y="2114700"/>
            <a:ext cx="35514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5000"/>
              <a:t>Thank you</a:t>
            </a:r>
            <a:endParaRPr sz="55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Abstract</a:t>
            </a:r>
            <a:endParaRPr/>
          </a:p>
        </p:txBody>
      </p:sp>
      <p:sp>
        <p:nvSpPr>
          <p:cNvPr id="236" name="Google Shape;236;p18"/>
          <p:cNvSpPr txBox="1">
            <a:spLocks noGrp="1"/>
          </p:cNvSpPr>
          <p:nvPr>
            <p:ph type="body" idx="1"/>
          </p:nvPr>
        </p:nvSpPr>
        <p:spPr>
          <a:xfrm>
            <a:off x="1297500" y="1665925"/>
            <a:ext cx="7038900" cy="233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main aim of the project is</a:t>
            </a:r>
            <a:endParaRPr/>
          </a:p>
          <a:p>
            <a:pPr marL="457200" lvl="0" indent="-311150" algn="l" rtl="0">
              <a:spcBef>
                <a:spcPts val="1600"/>
              </a:spcBef>
              <a:spcAft>
                <a:spcPts val="0"/>
              </a:spcAft>
              <a:buSzPts val="1300"/>
              <a:buChar char="●"/>
            </a:pPr>
            <a:r>
              <a:rPr lang="en-GB"/>
              <a:t>Data collection</a:t>
            </a:r>
            <a:endParaRPr/>
          </a:p>
          <a:p>
            <a:pPr marL="457200" lvl="0" indent="-311150" algn="l" rtl="0">
              <a:spcBef>
                <a:spcPts val="0"/>
              </a:spcBef>
              <a:spcAft>
                <a:spcPts val="0"/>
              </a:spcAft>
              <a:buSzPts val="1300"/>
              <a:buChar char="●"/>
            </a:pPr>
            <a:r>
              <a:rPr lang="en-GB"/>
              <a:t>Data Preprocessing</a:t>
            </a:r>
            <a:endParaRPr/>
          </a:p>
          <a:p>
            <a:pPr marL="457200" lvl="0" indent="-311150" algn="l" rtl="0">
              <a:spcBef>
                <a:spcPts val="0"/>
              </a:spcBef>
              <a:spcAft>
                <a:spcPts val="0"/>
              </a:spcAft>
              <a:buSzPts val="1300"/>
              <a:buChar char="●"/>
            </a:pPr>
            <a:r>
              <a:rPr lang="en-GB"/>
              <a:t>We will use convolutional neural network to predict which lung disease does the patient have. </a:t>
            </a:r>
            <a:endParaRPr/>
          </a:p>
          <a:p>
            <a:pPr marL="457200" lvl="0" indent="-311150" algn="l" rtl="0">
              <a:spcBef>
                <a:spcPts val="0"/>
              </a:spcBef>
              <a:spcAft>
                <a:spcPts val="0"/>
              </a:spcAft>
              <a:buSzPts val="1300"/>
              <a:buChar char="●"/>
            </a:pPr>
            <a:r>
              <a:rPr lang="en-GB"/>
              <a:t>This project is a multiclass classification where input is patient's X-Ray of the lungs and output is  name of the lung disease.</a:t>
            </a:r>
            <a:endParaRPr/>
          </a:p>
          <a:p>
            <a:pPr marL="457200" lvl="0" indent="-311150" algn="l" rtl="0">
              <a:spcBef>
                <a:spcPts val="0"/>
              </a:spcBef>
              <a:spcAft>
                <a:spcPts val="0"/>
              </a:spcAft>
              <a:buSzPts val="1300"/>
              <a:buChar char="●"/>
            </a:pPr>
            <a:r>
              <a:rPr lang="en-GB"/>
              <a:t>The obtained results will be validated .</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242" name="Google Shape;242;p19"/>
          <p:cNvSpPr txBox="1">
            <a:spLocks noGrp="1"/>
          </p:cNvSpPr>
          <p:nvPr>
            <p:ph type="body" idx="1"/>
          </p:nvPr>
        </p:nvSpPr>
        <p:spPr>
          <a:xfrm>
            <a:off x="1297500" y="1505075"/>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r>
              <a:rPr lang="en-GB"/>
              <a:t>Learning about Lung Diseases and their characterization is one of the most interesting research topics in recent years. With the various uses of medical images in hospitals, pathologies, and diagnostic centers, the size of the medical image datasets is also expanding. To effectively and automatically classify the infected patients is a big challenge.Deep learning techniques have recently achieved an impressive result in the field of computer vision along with Medical Engineering. So, we introduce an efficient lung disease detection method that can detect and classify lung diseases with convolutional neural network.</a:t>
            </a:r>
            <a:endParaRPr/>
          </a:p>
          <a:p>
            <a:pPr marL="0" lvl="0" indent="0" algn="just"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Literature survey</a:t>
            </a:r>
            <a:endParaRPr dirty="0"/>
          </a:p>
        </p:txBody>
      </p:sp>
      <p:graphicFrame>
        <p:nvGraphicFramePr>
          <p:cNvPr id="248" name="Google Shape;248;p20"/>
          <p:cNvGraphicFramePr/>
          <p:nvPr>
            <p:extLst>
              <p:ext uri="{D42A27DB-BD31-4B8C-83A1-F6EECF244321}">
                <p14:modId xmlns:p14="http://schemas.microsoft.com/office/powerpoint/2010/main" val="986437891"/>
              </p:ext>
            </p:extLst>
          </p:nvPr>
        </p:nvGraphicFramePr>
        <p:xfrm>
          <a:off x="807600" y="1533900"/>
          <a:ext cx="7501025" cy="3159375"/>
        </p:xfrm>
        <a:graphic>
          <a:graphicData uri="http://schemas.openxmlformats.org/drawingml/2006/table">
            <a:tbl>
              <a:tblPr>
                <a:noFill/>
                <a:tableStyleId>{D0774712-D2F8-4281-8AE2-775A18B212B1}</a:tableStyleId>
              </a:tblPr>
              <a:tblGrid>
                <a:gridCol w="950525">
                  <a:extLst>
                    <a:ext uri="{9D8B030D-6E8A-4147-A177-3AD203B41FA5}">
                      <a16:colId xmlns:a16="http://schemas.microsoft.com/office/drawing/2014/main" val="20000"/>
                    </a:ext>
                  </a:extLst>
                </a:gridCol>
                <a:gridCol w="1335800">
                  <a:extLst>
                    <a:ext uri="{9D8B030D-6E8A-4147-A177-3AD203B41FA5}">
                      <a16:colId xmlns:a16="http://schemas.microsoft.com/office/drawing/2014/main" val="20001"/>
                    </a:ext>
                  </a:extLst>
                </a:gridCol>
                <a:gridCol w="1169200">
                  <a:extLst>
                    <a:ext uri="{9D8B030D-6E8A-4147-A177-3AD203B41FA5}">
                      <a16:colId xmlns:a16="http://schemas.microsoft.com/office/drawing/2014/main" val="20002"/>
                    </a:ext>
                  </a:extLst>
                </a:gridCol>
                <a:gridCol w="1533600">
                  <a:extLst>
                    <a:ext uri="{9D8B030D-6E8A-4147-A177-3AD203B41FA5}">
                      <a16:colId xmlns:a16="http://schemas.microsoft.com/office/drawing/2014/main" val="20003"/>
                    </a:ext>
                  </a:extLst>
                </a:gridCol>
                <a:gridCol w="1377450">
                  <a:extLst>
                    <a:ext uri="{9D8B030D-6E8A-4147-A177-3AD203B41FA5}">
                      <a16:colId xmlns:a16="http://schemas.microsoft.com/office/drawing/2014/main" val="20004"/>
                    </a:ext>
                  </a:extLst>
                </a:gridCol>
                <a:gridCol w="1134450">
                  <a:extLst>
                    <a:ext uri="{9D8B030D-6E8A-4147-A177-3AD203B41FA5}">
                      <a16:colId xmlns:a16="http://schemas.microsoft.com/office/drawing/2014/main" val="20005"/>
                    </a:ext>
                  </a:extLst>
                </a:gridCol>
              </a:tblGrid>
              <a:tr h="842600">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SL.no</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dirty="0">
                          <a:solidFill>
                            <a:schemeClr val="lt1"/>
                          </a:solidFill>
                          <a:latin typeface="Lato"/>
                          <a:ea typeface="Lato"/>
                          <a:cs typeface="Lato"/>
                          <a:sym typeface="Lato"/>
                        </a:rPr>
                        <a:t>Year</a:t>
                      </a:r>
                      <a:endParaRPr sz="1300" dirty="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Author</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Title</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Methodology</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Conclusion</a:t>
                      </a:r>
                      <a:endParaRPr sz="1300">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0"/>
                  </a:ext>
                </a:extLst>
              </a:tr>
              <a:tr h="2316775">
                <a:tc>
                  <a:txBody>
                    <a:bodyPr/>
                    <a:lstStyle/>
                    <a:p>
                      <a:pPr marL="0" lvl="0" indent="0" algn="ctr" rtl="0">
                        <a:spcBef>
                          <a:spcPts val="0"/>
                        </a:spcBef>
                        <a:spcAft>
                          <a:spcPts val="0"/>
                        </a:spcAft>
                        <a:buNone/>
                      </a:pPr>
                      <a:r>
                        <a:rPr lang="en-GB" sz="1300" u="sng">
                          <a:solidFill>
                            <a:schemeClr val="lt1"/>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[1]</a:t>
                      </a:r>
                      <a:endParaRPr sz="1300">
                        <a:solidFill>
                          <a:schemeClr val="lt1"/>
                        </a:solidFill>
                        <a:latin typeface="Lato"/>
                        <a:ea typeface="Lato"/>
                        <a:cs typeface="Lato"/>
                        <a:sym typeface="Lato"/>
                      </a:endParaRPr>
                    </a:p>
                  </a:txBody>
                  <a:tcPr marL="91425" marR="91425" marT="91425" marB="91425"/>
                </a:tc>
                <a:tc>
                  <a:txBody>
                    <a:bodyPr/>
                    <a:lstStyle/>
                    <a:p>
                      <a:pPr marL="0" lvl="0" indent="0" algn="l" rtl="0">
                        <a:lnSpc>
                          <a:spcPct val="130000"/>
                        </a:lnSpc>
                        <a:spcBef>
                          <a:spcPts val="0"/>
                        </a:spcBef>
                        <a:spcAft>
                          <a:spcPts val="0"/>
                        </a:spcAft>
                        <a:buNone/>
                      </a:pPr>
                      <a:r>
                        <a:rPr lang="en-GB" sz="1300">
                          <a:solidFill>
                            <a:schemeClr val="lt1"/>
                          </a:solidFill>
                          <a:latin typeface="Lato"/>
                          <a:ea typeface="Lato"/>
                          <a:cs typeface="Lato"/>
                          <a:sym typeface="Lato"/>
                        </a:rPr>
                        <a:t>2021</a:t>
                      </a:r>
                      <a:endParaRPr sz="1300">
                        <a:solidFill>
                          <a:schemeClr val="lt1"/>
                        </a:solidFill>
                        <a:latin typeface="Lato"/>
                        <a:ea typeface="Lato"/>
                        <a:cs typeface="Lato"/>
                        <a:sym typeface="Lato"/>
                      </a:endParaRPr>
                    </a:p>
                    <a:p>
                      <a:pPr marL="0" lvl="0" indent="0" algn="l" rtl="0">
                        <a:lnSpc>
                          <a:spcPct val="130000"/>
                        </a:lnSpc>
                        <a:spcBef>
                          <a:spcPts val="0"/>
                        </a:spcBef>
                        <a:spcAft>
                          <a:spcPts val="0"/>
                        </a:spcAft>
                        <a:buNone/>
                      </a:pPr>
                      <a:r>
                        <a:rPr lang="en-GB" sz="1300">
                          <a:solidFill>
                            <a:schemeClr val="lt1"/>
                          </a:solidFill>
                          <a:latin typeface="Lato"/>
                          <a:ea typeface="Lato"/>
                          <a:cs typeface="Lato"/>
                          <a:sym typeface="Lato"/>
                        </a:rPr>
                        <a:t>published in Research Gate</a:t>
                      </a: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Siddhanth Tripathi ,Sinchana Shetty, Somil Jain,  Vanshika Sharma </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lnSpc>
                          <a:spcPct val="120000"/>
                        </a:lnSpc>
                        <a:spcBef>
                          <a:spcPts val="0"/>
                        </a:spcBef>
                        <a:spcAft>
                          <a:spcPts val="0"/>
                        </a:spcAft>
                        <a:buNone/>
                      </a:pPr>
                      <a:r>
                        <a:rPr lang="en-GB" sz="1300">
                          <a:solidFill>
                            <a:schemeClr val="lt1"/>
                          </a:solidFill>
                          <a:latin typeface="Lato"/>
                          <a:ea typeface="Lato"/>
                          <a:cs typeface="Lato"/>
                          <a:sym typeface="Lato"/>
                        </a:rPr>
                        <a:t>Lung Disease Detection Using Deep Learning</a:t>
                      </a:r>
                      <a:endParaRPr sz="1300">
                        <a:solidFill>
                          <a:schemeClr val="lt1"/>
                        </a:solidFill>
                        <a:latin typeface="Lato"/>
                        <a:ea typeface="Lato"/>
                        <a:cs typeface="Lato"/>
                        <a:sym typeface="Lato"/>
                      </a:endParaRPr>
                    </a:p>
                    <a:p>
                      <a:pPr marL="0" lvl="0" indent="0" algn="ctr" rtl="0">
                        <a:lnSpc>
                          <a:spcPct val="120000"/>
                        </a:lnSpc>
                        <a:spcBef>
                          <a:spcPts val="0"/>
                        </a:spcBef>
                        <a:spcAft>
                          <a:spcPts val="0"/>
                        </a:spcAft>
                        <a:buNone/>
                      </a:pP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000">
                          <a:solidFill>
                            <a:schemeClr val="lt1"/>
                          </a:solidFill>
                          <a:latin typeface="Lato"/>
                          <a:ea typeface="Lato"/>
                          <a:cs typeface="Lato"/>
                          <a:sym typeface="Lato"/>
                        </a:rPr>
                        <a:t>The proposed model consists of Convolutional layers, ReLU Activations, Pooling layer, and fully connected layer. Last full connected layer which consists of fifteen output units. Each output unit will predict the probability of one of the fifteen diseases.</a:t>
                      </a:r>
                      <a:endParaRPr sz="10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dirty="0">
                          <a:solidFill>
                            <a:schemeClr val="lt1"/>
                          </a:solidFill>
                          <a:latin typeface="Lato"/>
                          <a:ea typeface="Lato"/>
                          <a:cs typeface="Lato"/>
                          <a:sym typeface="Lato"/>
                        </a:rPr>
                        <a:t>he average accuracy of 89.77% is achieved for the classification of different diseases</a:t>
                      </a:r>
                      <a:endParaRPr sz="1300" dirty="0">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Literature survey</a:t>
            </a:r>
            <a:endParaRPr dirty="0"/>
          </a:p>
        </p:txBody>
      </p:sp>
      <p:graphicFrame>
        <p:nvGraphicFramePr>
          <p:cNvPr id="254" name="Google Shape;254;p21"/>
          <p:cNvGraphicFramePr/>
          <p:nvPr/>
        </p:nvGraphicFramePr>
        <p:xfrm>
          <a:off x="720825" y="1545225"/>
          <a:ext cx="7702350" cy="3402890"/>
        </p:xfrm>
        <a:graphic>
          <a:graphicData uri="http://schemas.openxmlformats.org/drawingml/2006/table">
            <a:tbl>
              <a:tblPr>
                <a:noFill/>
                <a:tableStyleId>{D0774712-D2F8-4281-8AE2-775A18B212B1}</a:tableStyleId>
              </a:tblPr>
              <a:tblGrid>
                <a:gridCol w="1283725">
                  <a:extLst>
                    <a:ext uri="{9D8B030D-6E8A-4147-A177-3AD203B41FA5}">
                      <a16:colId xmlns:a16="http://schemas.microsoft.com/office/drawing/2014/main" val="20000"/>
                    </a:ext>
                  </a:extLst>
                </a:gridCol>
                <a:gridCol w="1283725">
                  <a:extLst>
                    <a:ext uri="{9D8B030D-6E8A-4147-A177-3AD203B41FA5}">
                      <a16:colId xmlns:a16="http://schemas.microsoft.com/office/drawing/2014/main" val="20001"/>
                    </a:ext>
                  </a:extLst>
                </a:gridCol>
                <a:gridCol w="1283725">
                  <a:extLst>
                    <a:ext uri="{9D8B030D-6E8A-4147-A177-3AD203B41FA5}">
                      <a16:colId xmlns:a16="http://schemas.microsoft.com/office/drawing/2014/main" val="20002"/>
                    </a:ext>
                  </a:extLst>
                </a:gridCol>
                <a:gridCol w="1283725">
                  <a:extLst>
                    <a:ext uri="{9D8B030D-6E8A-4147-A177-3AD203B41FA5}">
                      <a16:colId xmlns:a16="http://schemas.microsoft.com/office/drawing/2014/main" val="20003"/>
                    </a:ext>
                  </a:extLst>
                </a:gridCol>
                <a:gridCol w="1283725">
                  <a:extLst>
                    <a:ext uri="{9D8B030D-6E8A-4147-A177-3AD203B41FA5}">
                      <a16:colId xmlns:a16="http://schemas.microsoft.com/office/drawing/2014/main" val="20004"/>
                    </a:ext>
                  </a:extLst>
                </a:gridCol>
                <a:gridCol w="1283725">
                  <a:extLst>
                    <a:ext uri="{9D8B030D-6E8A-4147-A177-3AD203B41FA5}">
                      <a16:colId xmlns:a16="http://schemas.microsoft.com/office/drawing/2014/main" val="20005"/>
                    </a:ext>
                  </a:extLst>
                </a:gridCol>
              </a:tblGrid>
              <a:tr h="842600">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SL.no</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Year</a:t>
                      </a:r>
                      <a:endParaRPr sz="1300">
                        <a:solidFill>
                          <a:schemeClr val="lt1"/>
                        </a:solidFill>
                        <a:latin typeface="Lato"/>
                        <a:ea typeface="Lato"/>
                        <a:cs typeface="Lato"/>
                        <a:sym typeface="Lato"/>
                      </a:endParaRPr>
                    </a:p>
                  </a:txBody>
                  <a:tcPr marL="91425" marR="91425" marT="91425" marB="91425">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Author</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Title</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Methodology</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Conclusion</a:t>
                      </a:r>
                      <a:endParaRPr sz="1300">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0"/>
                  </a:ext>
                </a:extLst>
              </a:tr>
              <a:tr h="2316775">
                <a:tc>
                  <a:txBody>
                    <a:bodyPr/>
                    <a:lstStyle/>
                    <a:p>
                      <a:pPr marL="0" lvl="0" indent="0" algn="ctr" rtl="0">
                        <a:spcBef>
                          <a:spcPts val="0"/>
                        </a:spcBef>
                        <a:spcAft>
                          <a:spcPts val="0"/>
                        </a:spcAft>
                        <a:buNone/>
                      </a:pPr>
                      <a:r>
                        <a:rPr lang="en-GB" sz="1300" u="sng">
                          <a:solidFill>
                            <a:schemeClr val="accent5"/>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[2]</a:t>
                      </a:r>
                      <a:endParaRPr/>
                    </a:p>
                  </a:txBody>
                  <a:tcPr marL="91425" marR="91425" marT="91425" marB="91425">
                    <a:lnR w="9525" cap="flat" cmpd="sng">
                      <a:solidFill>
                        <a:srgbClr val="FFFFFF"/>
                      </a:solidFill>
                      <a:prstDash val="solid"/>
                      <a:round/>
                      <a:headEnd type="none" w="sm" len="sm"/>
                      <a:tailEnd type="none" w="sm" len="sm"/>
                    </a:lnR>
                  </a:tcPr>
                </a:tc>
                <a:tc>
                  <a:txBody>
                    <a:bodyPr/>
                    <a:lstStyle/>
                    <a:p>
                      <a:pPr marL="0" lvl="0" indent="0" algn="l" rtl="0">
                        <a:spcBef>
                          <a:spcPts val="0"/>
                        </a:spcBef>
                        <a:spcAft>
                          <a:spcPts val="0"/>
                        </a:spcAft>
                        <a:buNone/>
                      </a:pPr>
                      <a:r>
                        <a:rPr lang="en-GB">
                          <a:solidFill>
                            <a:schemeClr val="lt1"/>
                          </a:solidFill>
                        </a:rPr>
                        <a:t>2014</a:t>
                      </a:r>
                      <a:endParaRPr>
                        <a:solidFill>
                          <a:schemeClr val="lt1"/>
                        </a:solidFill>
                      </a:endParaRPr>
                    </a:p>
                    <a:p>
                      <a:pPr marL="0" lvl="0" indent="0" algn="l" rtl="0">
                        <a:spcBef>
                          <a:spcPts val="0"/>
                        </a:spcBef>
                        <a:spcAft>
                          <a:spcPts val="0"/>
                        </a:spcAft>
                        <a:buNone/>
                      </a:pPr>
                      <a:r>
                        <a:rPr lang="en-GB">
                          <a:solidFill>
                            <a:schemeClr val="lt1"/>
                          </a:solidFill>
                        </a:rPr>
                        <a:t>Published in </a:t>
                      </a:r>
                      <a:r>
                        <a:rPr lang="en-GB" sz="1300">
                          <a:solidFill>
                            <a:schemeClr val="lt1"/>
                          </a:solidFill>
                        </a:rPr>
                        <a:t>ResearchGate</a:t>
                      </a:r>
                      <a:endParaRPr sz="1300">
                        <a:solidFill>
                          <a:schemeClr val="lt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Geraldo Luis Bezerra Ramalho,  Pedro Pedrosa Reboucas Filho,     </a:t>
                      </a:r>
                      <a:endParaRPr sz="1300">
                        <a:solidFill>
                          <a:schemeClr val="lt1"/>
                        </a:solidFill>
                        <a:latin typeface="Lato"/>
                        <a:ea typeface="Lato"/>
                        <a:cs typeface="Lato"/>
                        <a:sym typeface="Lato"/>
                      </a:endParaRPr>
                    </a:p>
                    <a:p>
                      <a:pPr marL="0" lvl="0" indent="0" algn="ctr" rtl="0">
                        <a:spcBef>
                          <a:spcPts val="0"/>
                        </a:spcBef>
                        <a:spcAft>
                          <a:spcPts val="0"/>
                        </a:spcAft>
                        <a:buNone/>
                      </a:pPr>
                      <a:r>
                        <a:rPr lang="en-GB" sz="1300">
                          <a:solidFill>
                            <a:schemeClr val="lt1"/>
                          </a:solidFill>
                          <a:latin typeface="Lato"/>
                          <a:ea typeface="Lato"/>
                          <a:cs typeface="Lato"/>
                          <a:sym typeface="Lato"/>
                        </a:rPr>
                        <a:t>Fatima Nelsizeuma Sombra de Medeiros,      Paulo Cesar Cortez</a:t>
                      </a:r>
                      <a:endParaRPr sz="1300">
                        <a:solidFill>
                          <a:schemeClr val="lt1"/>
                        </a:solidFill>
                        <a:latin typeface="Lato"/>
                        <a:ea typeface="Lato"/>
                        <a:cs typeface="Lato"/>
                        <a:sym typeface="Lato"/>
                      </a:endParaRPr>
                    </a:p>
                  </a:txBody>
                  <a:tcPr marL="91425" marR="91425" marT="91425" marB="91425">
                    <a:lnL w="9525" cap="flat" cmpd="sng">
                      <a:solidFill>
                        <a:srgbClr val="FFFFFF"/>
                      </a:solidFill>
                      <a:prstDash val="solid"/>
                      <a:round/>
                      <a:headEnd type="none" w="sm" len="sm"/>
                      <a:tailEnd type="none" w="sm" len="sm"/>
                    </a:lnL>
                  </a:tcPr>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Lung Disease Detection Using Feature Extraction and Extreme Learing Machine</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Extracts features from segmented CT images and uses an extreme learning machine(ELM) to classify the lung disease </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To integrate clinical decision support systems for pulmonary screening and diagnosis</a:t>
                      </a:r>
                      <a:endParaRPr sz="1300">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Literature survey</a:t>
            </a:r>
            <a:endParaRPr dirty="0"/>
          </a:p>
        </p:txBody>
      </p:sp>
      <p:graphicFrame>
        <p:nvGraphicFramePr>
          <p:cNvPr id="260" name="Google Shape;260;p22"/>
          <p:cNvGraphicFramePr/>
          <p:nvPr/>
        </p:nvGraphicFramePr>
        <p:xfrm>
          <a:off x="720825" y="1545225"/>
          <a:ext cx="7702350" cy="3204770"/>
        </p:xfrm>
        <a:graphic>
          <a:graphicData uri="http://schemas.openxmlformats.org/drawingml/2006/table">
            <a:tbl>
              <a:tblPr>
                <a:noFill/>
                <a:tableStyleId>{D0774712-D2F8-4281-8AE2-775A18B212B1}</a:tableStyleId>
              </a:tblPr>
              <a:tblGrid>
                <a:gridCol w="1283725">
                  <a:extLst>
                    <a:ext uri="{9D8B030D-6E8A-4147-A177-3AD203B41FA5}">
                      <a16:colId xmlns:a16="http://schemas.microsoft.com/office/drawing/2014/main" val="20000"/>
                    </a:ext>
                  </a:extLst>
                </a:gridCol>
                <a:gridCol w="1283725">
                  <a:extLst>
                    <a:ext uri="{9D8B030D-6E8A-4147-A177-3AD203B41FA5}">
                      <a16:colId xmlns:a16="http://schemas.microsoft.com/office/drawing/2014/main" val="20001"/>
                    </a:ext>
                  </a:extLst>
                </a:gridCol>
                <a:gridCol w="1283725">
                  <a:extLst>
                    <a:ext uri="{9D8B030D-6E8A-4147-A177-3AD203B41FA5}">
                      <a16:colId xmlns:a16="http://schemas.microsoft.com/office/drawing/2014/main" val="20002"/>
                    </a:ext>
                  </a:extLst>
                </a:gridCol>
                <a:gridCol w="1283725">
                  <a:extLst>
                    <a:ext uri="{9D8B030D-6E8A-4147-A177-3AD203B41FA5}">
                      <a16:colId xmlns:a16="http://schemas.microsoft.com/office/drawing/2014/main" val="20003"/>
                    </a:ext>
                  </a:extLst>
                </a:gridCol>
                <a:gridCol w="1283725">
                  <a:extLst>
                    <a:ext uri="{9D8B030D-6E8A-4147-A177-3AD203B41FA5}">
                      <a16:colId xmlns:a16="http://schemas.microsoft.com/office/drawing/2014/main" val="20004"/>
                    </a:ext>
                  </a:extLst>
                </a:gridCol>
                <a:gridCol w="1283725">
                  <a:extLst>
                    <a:ext uri="{9D8B030D-6E8A-4147-A177-3AD203B41FA5}">
                      <a16:colId xmlns:a16="http://schemas.microsoft.com/office/drawing/2014/main" val="20005"/>
                    </a:ext>
                  </a:extLst>
                </a:gridCol>
              </a:tblGrid>
              <a:tr h="842600">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SL.no</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Year</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Author</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Title</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Methodology</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Conclusion</a:t>
                      </a:r>
                      <a:endParaRPr sz="1300">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0"/>
                  </a:ext>
                </a:extLst>
              </a:tr>
              <a:tr h="2316775">
                <a:tc>
                  <a:txBody>
                    <a:bodyPr/>
                    <a:lstStyle/>
                    <a:p>
                      <a:pPr marL="0" lvl="0" indent="0" algn="ctr" rtl="0">
                        <a:spcBef>
                          <a:spcPts val="0"/>
                        </a:spcBef>
                        <a:spcAft>
                          <a:spcPts val="0"/>
                        </a:spcAft>
                        <a:buNone/>
                      </a:pPr>
                      <a:r>
                        <a:rPr lang="en-GB" sz="1300" u="sng">
                          <a:solidFill>
                            <a:schemeClr val="hlink"/>
                          </a:solidFill>
                          <a:latin typeface="Lato"/>
                          <a:ea typeface="Lato"/>
                          <a:cs typeface="Lato"/>
                          <a:sym typeface="Lato"/>
                          <a:hlinkClick r:id="rId3" action="ppaction://hlinksldjump"/>
                        </a:rPr>
                        <a:t>[3]</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uFill>
                            <a:noFill/>
                          </a:uFill>
                          <a:latin typeface="Lato"/>
                          <a:ea typeface="Lato"/>
                          <a:cs typeface="Lato"/>
                          <a:sym typeface="Lato"/>
                          <a:hlinkClick r:id="rId4">
                            <a:extLst>
                              <a:ext uri="{A12FA001-AC4F-418D-AE19-62706E023703}">
                                <ahyp:hlinkClr xmlns:ahyp="http://schemas.microsoft.com/office/drawing/2018/hyperlinkcolor" val="tx"/>
                              </a:ext>
                            </a:extLst>
                          </a:hlinkClick>
                        </a:rPr>
                        <a:t>2020</a:t>
                      </a: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p>
                      <a:pPr marL="0" lvl="0" indent="0" algn="ctr" rtl="0">
                        <a:spcBef>
                          <a:spcPts val="0"/>
                        </a:spcBef>
                        <a:spcAft>
                          <a:spcPts val="0"/>
                        </a:spcAft>
                        <a:buNone/>
                      </a:pPr>
                      <a:r>
                        <a:rPr lang="en-GB" sz="1300">
                          <a:solidFill>
                            <a:schemeClr val="lt1"/>
                          </a:solidFill>
                          <a:latin typeface="Lato"/>
                          <a:ea typeface="Lato"/>
                          <a:cs typeface="Lato"/>
                          <a:sym typeface="Lato"/>
                        </a:rPr>
                        <a:t>published in International Conference on Communications and Signal Processing</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uFill>
                            <a:noFill/>
                          </a:uFill>
                          <a:latin typeface="Lato"/>
                          <a:ea typeface="Lato"/>
                          <a:cs typeface="Lato"/>
                          <a:sym typeface="Lato"/>
                          <a:hlinkClick r:id="rId5">
                            <a:extLst>
                              <a:ext uri="{A12FA001-AC4F-418D-AE19-62706E023703}">
                                <ahyp:hlinkClr xmlns:ahyp="http://schemas.microsoft.com/office/drawing/2018/hyperlinkcolor" val="tx"/>
                              </a:ext>
                            </a:extLst>
                          </a:hlinkClick>
                        </a:rPr>
                        <a:t>Binila Mariyam Boban</a:t>
                      </a:r>
                      <a:endParaRPr sz="1300">
                        <a:solidFill>
                          <a:schemeClr val="lt1"/>
                        </a:solidFill>
                        <a:latin typeface="Lato"/>
                        <a:ea typeface="Lato"/>
                        <a:cs typeface="Lato"/>
                        <a:sym typeface="Lato"/>
                      </a:endParaRPr>
                    </a:p>
                    <a:p>
                      <a:pPr marL="0" lvl="0" indent="0" algn="ctr" rtl="0">
                        <a:spcBef>
                          <a:spcPts val="0"/>
                        </a:spcBef>
                        <a:spcAft>
                          <a:spcPts val="0"/>
                        </a:spcAft>
                        <a:buNone/>
                      </a:pPr>
                      <a:r>
                        <a:rPr lang="en-GB" sz="1300">
                          <a:solidFill>
                            <a:schemeClr val="lt1"/>
                          </a:solidFill>
                          <a:latin typeface="Lato"/>
                          <a:ea typeface="Lato"/>
                          <a:cs typeface="Lato"/>
                          <a:sym typeface="Lato"/>
                        </a:rPr>
                        <a:t>          &amp;</a:t>
                      </a:r>
                      <a:endParaRPr sz="1300">
                        <a:solidFill>
                          <a:schemeClr val="lt1"/>
                        </a:solidFill>
                        <a:latin typeface="Lato"/>
                        <a:ea typeface="Lato"/>
                        <a:cs typeface="Lato"/>
                        <a:sym typeface="Lato"/>
                      </a:endParaRPr>
                    </a:p>
                    <a:p>
                      <a:pPr marL="0" lvl="0" indent="0" algn="ctr" rtl="0">
                        <a:spcBef>
                          <a:spcPts val="0"/>
                        </a:spcBef>
                        <a:spcAft>
                          <a:spcPts val="0"/>
                        </a:spcAft>
                        <a:buNone/>
                      </a:pPr>
                      <a:r>
                        <a:rPr lang="en-GB" sz="1300">
                          <a:solidFill>
                            <a:schemeClr val="lt1"/>
                          </a:solidFill>
                          <a:uFill>
                            <a:noFill/>
                          </a:uFill>
                          <a:latin typeface="Lato"/>
                          <a:ea typeface="Lato"/>
                          <a:cs typeface="Lato"/>
                          <a:sym typeface="Lato"/>
                          <a:hlinkClick r:id="rId6">
                            <a:extLst>
                              <a:ext uri="{A12FA001-AC4F-418D-AE19-62706E023703}">
                                <ahyp:hlinkClr xmlns:ahyp="http://schemas.microsoft.com/office/drawing/2018/hyperlinkcolor" val="tx"/>
                              </a:ext>
                            </a:extLst>
                          </a:hlinkClick>
                        </a:rPr>
                        <a:t>Rajesh Kannan Megalingam</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Lung Diseases Classification based on Machine Learning Algorithms and Performance Evaluation</a:t>
                      </a: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The input image is analyzed, categorized and classified using ML algorithms such as the MLP, KNN and SVM classifier</a:t>
                      </a: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For MLP, this classifier acquires 98% accuracy, for SVM accuracy is 70.45% and for KNN accuracy is 99.2%</a:t>
                      </a:r>
                      <a:endParaRPr sz="1300">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Literature survey</a:t>
            </a:r>
            <a:endParaRPr dirty="0"/>
          </a:p>
        </p:txBody>
      </p:sp>
      <p:graphicFrame>
        <p:nvGraphicFramePr>
          <p:cNvPr id="266" name="Google Shape;266;p23"/>
          <p:cNvGraphicFramePr/>
          <p:nvPr>
            <p:extLst>
              <p:ext uri="{D42A27DB-BD31-4B8C-83A1-F6EECF244321}">
                <p14:modId xmlns:p14="http://schemas.microsoft.com/office/powerpoint/2010/main" val="3629873624"/>
              </p:ext>
            </p:extLst>
          </p:nvPr>
        </p:nvGraphicFramePr>
        <p:xfrm>
          <a:off x="626725" y="1462825"/>
          <a:ext cx="8061975" cy="3139380"/>
        </p:xfrm>
        <a:graphic>
          <a:graphicData uri="http://schemas.openxmlformats.org/drawingml/2006/table">
            <a:tbl>
              <a:tblPr>
                <a:noFill/>
                <a:tableStyleId>{D0774712-D2F8-4281-8AE2-775A18B212B1}</a:tableStyleId>
              </a:tblPr>
              <a:tblGrid>
                <a:gridCol w="484050">
                  <a:extLst>
                    <a:ext uri="{9D8B030D-6E8A-4147-A177-3AD203B41FA5}">
                      <a16:colId xmlns:a16="http://schemas.microsoft.com/office/drawing/2014/main" val="20000"/>
                    </a:ext>
                  </a:extLst>
                </a:gridCol>
                <a:gridCol w="1287925">
                  <a:extLst>
                    <a:ext uri="{9D8B030D-6E8A-4147-A177-3AD203B41FA5}">
                      <a16:colId xmlns:a16="http://schemas.microsoft.com/office/drawing/2014/main" val="20001"/>
                    </a:ext>
                  </a:extLst>
                </a:gridCol>
                <a:gridCol w="1425375">
                  <a:extLst>
                    <a:ext uri="{9D8B030D-6E8A-4147-A177-3AD203B41FA5}">
                      <a16:colId xmlns:a16="http://schemas.microsoft.com/office/drawing/2014/main" val="20002"/>
                    </a:ext>
                  </a:extLst>
                </a:gridCol>
                <a:gridCol w="1403600">
                  <a:extLst>
                    <a:ext uri="{9D8B030D-6E8A-4147-A177-3AD203B41FA5}">
                      <a16:colId xmlns:a16="http://schemas.microsoft.com/office/drawing/2014/main" val="20003"/>
                    </a:ext>
                  </a:extLst>
                </a:gridCol>
                <a:gridCol w="1763200">
                  <a:extLst>
                    <a:ext uri="{9D8B030D-6E8A-4147-A177-3AD203B41FA5}">
                      <a16:colId xmlns:a16="http://schemas.microsoft.com/office/drawing/2014/main" val="20004"/>
                    </a:ext>
                  </a:extLst>
                </a:gridCol>
                <a:gridCol w="1697825">
                  <a:extLst>
                    <a:ext uri="{9D8B030D-6E8A-4147-A177-3AD203B41FA5}">
                      <a16:colId xmlns:a16="http://schemas.microsoft.com/office/drawing/2014/main" val="20005"/>
                    </a:ext>
                  </a:extLst>
                </a:gridCol>
              </a:tblGrid>
              <a:tr h="515675">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SL.no</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Year</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dirty="0">
                          <a:solidFill>
                            <a:schemeClr val="lt1"/>
                          </a:solidFill>
                          <a:latin typeface="Lato"/>
                          <a:ea typeface="Lato"/>
                          <a:cs typeface="Lato"/>
                          <a:sym typeface="Lato"/>
                        </a:rPr>
                        <a:t>Author</a:t>
                      </a:r>
                      <a:endParaRPr sz="1300" dirty="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dirty="0">
                          <a:solidFill>
                            <a:schemeClr val="lt1"/>
                          </a:solidFill>
                          <a:latin typeface="Lato"/>
                          <a:ea typeface="Lato"/>
                          <a:cs typeface="Lato"/>
                          <a:sym typeface="Lato"/>
                        </a:rPr>
                        <a:t>Title</a:t>
                      </a:r>
                      <a:endParaRPr sz="1300" dirty="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Methodology</a:t>
                      </a:r>
                      <a:endParaRPr sz="1300">
                        <a:solidFill>
                          <a:schemeClr val="lt1"/>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GB" sz="1300">
                          <a:solidFill>
                            <a:schemeClr val="lt1"/>
                          </a:solidFill>
                          <a:latin typeface="Lato"/>
                          <a:ea typeface="Lato"/>
                          <a:cs typeface="Lato"/>
                          <a:sym typeface="Lato"/>
                        </a:rPr>
                        <a:t>Conclusion</a:t>
                      </a:r>
                      <a:endParaRPr sz="1300">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0"/>
                  </a:ext>
                </a:extLst>
              </a:tr>
              <a:tr h="2316775">
                <a:tc>
                  <a:txBody>
                    <a:bodyPr/>
                    <a:lstStyle/>
                    <a:p>
                      <a:pPr marL="0" lvl="0" indent="0" algn="ctr" rtl="0">
                        <a:spcBef>
                          <a:spcPts val="0"/>
                        </a:spcBef>
                        <a:spcAft>
                          <a:spcPts val="0"/>
                        </a:spcAft>
                        <a:buNone/>
                      </a:pPr>
                      <a:r>
                        <a:rPr lang="en-GB" sz="1300" u="sng">
                          <a:solidFill>
                            <a:schemeClr val="accent5"/>
                          </a:solidFill>
                          <a:latin typeface="Lato"/>
                          <a:ea typeface="Lato"/>
                          <a:cs typeface="Lato"/>
                          <a:sym typeface="Lato"/>
                          <a:hlinkClick r:id="rId3" action="ppaction://hlinksldjump">
                            <a:extLst>
                              <a:ext uri="{A12FA001-AC4F-418D-AE19-62706E023703}">
                                <ahyp:hlinkClr xmlns:ahyp="http://schemas.microsoft.com/office/drawing/2018/hyperlinkcolor" val="tx"/>
                              </a:ext>
                            </a:extLst>
                          </a:hlinkClick>
                        </a:rPr>
                        <a:t>[4]</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2021 25th International Computer Science and Engineering Conference (ICSEC)</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Y. Mangalmurti </a:t>
                      </a:r>
                      <a:endParaRPr sz="1300">
                        <a:solidFill>
                          <a:schemeClr val="lt1"/>
                        </a:solidFill>
                        <a:latin typeface="Lato"/>
                        <a:ea typeface="Lato"/>
                        <a:cs typeface="Lato"/>
                        <a:sym typeface="Lato"/>
                      </a:endParaRPr>
                    </a:p>
                    <a:p>
                      <a:pPr marL="0" lvl="0" indent="0" algn="ctr" rtl="0">
                        <a:spcBef>
                          <a:spcPts val="0"/>
                        </a:spcBef>
                        <a:spcAft>
                          <a:spcPts val="0"/>
                        </a:spcAft>
                        <a:buNone/>
                      </a:pPr>
                      <a:r>
                        <a:rPr lang="en-GB" sz="1300">
                          <a:solidFill>
                            <a:schemeClr val="lt1"/>
                          </a:solidFill>
                          <a:latin typeface="Lato"/>
                          <a:ea typeface="Lato"/>
                          <a:cs typeface="Lato"/>
                          <a:sym typeface="Lato"/>
                        </a:rPr>
                        <a:t>and </a:t>
                      </a: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p>
                      <a:pPr marL="0" lvl="0" indent="0" algn="ctr" rtl="0">
                        <a:spcBef>
                          <a:spcPts val="0"/>
                        </a:spcBef>
                        <a:spcAft>
                          <a:spcPts val="0"/>
                        </a:spcAft>
                        <a:buNone/>
                      </a:pPr>
                      <a:r>
                        <a:rPr lang="en-GB" sz="1300">
                          <a:solidFill>
                            <a:schemeClr val="lt1"/>
                          </a:solidFill>
                          <a:latin typeface="Lato"/>
                          <a:ea typeface="Lato"/>
                          <a:cs typeface="Lato"/>
                          <a:sym typeface="Lato"/>
                        </a:rPr>
                        <a:t>N. Wattanapongsakorn</a:t>
                      </a: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COVID-19 and Other Lung Disease Detection Using VGG19 Pretrained Features and Support Vector Machine</a:t>
                      </a: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a:solidFill>
                            <a:schemeClr val="lt1"/>
                          </a:solidFill>
                          <a:latin typeface="Lato"/>
                          <a:ea typeface="Lato"/>
                          <a:cs typeface="Lato"/>
                          <a:sym typeface="Lato"/>
                        </a:rPr>
                        <a:t>First,preprocess the images and performed feature extraction using a VGG19 deep-learning model, and then used a Support Vector Machine as the classification model</a:t>
                      </a: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p>
                      <a:pPr marL="0" lvl="0" indent="0" algn="ctr" rtl="0">
                        <a:spcBef>
                          <a:spcPts val="0"/>
                        </a:spcBef>
                        <a:spcAft>
                          <a:spcPts val="0"/>
                        </a:spcAft>
                        <a:buNone/>
                      </a:pPr>
                      <a:endParaRPr sz="1300">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sz="1300" dirty="0">
                          <a:solidFill>
                            <a:schemeClr val="lt1"/>
                          </a:solidFill>
                          <a:latin typeface="Lato"/>
                          <a:ea typeface="Lato"/>
                          <a:cs typeface="Lato"/>
                          <a:sym typeface="Lato"/>
                        </a:rPr>
                        <a:t>model obtains great results on binary class classification considering COVID-19 and non-COVID-19 classes with 99.0% accuracy</a:t>
                      </a:r>
                      <a:endParaRPr sz="1300" dirty="0">
                        <a:latin typeface="Lato"/>
                        <a:ea typeface="Lato"/>
                        <a:cs typeface="Lato"/>
                        <a:sym typeface="Lato"/>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Problem Statement</a:t>
            </a:r>
            <a:endParaRPr/>
          </a:p>
        </p:txBody>
      </p:sp>
      <p:sp>
        <p:nvSpPr>
          <p:cNvPr id="272" name="Google Shape;272;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just" rtl="0">
              <a:lnSpc>
                <a:spcPct val="145606"/>
              </a:lnSpc>
              <a:spcBef>
                <a:spcPts val="0"/>
              </a:spcBef>
              <a:spcAft>
                <a:spcPts val="0"/>
              </a:spcAft>
              <a:buNone/>
            </a:pPr>
            <a:r>
              <a:rPr lang="en-GB"/>
              <a:t>To effectively and automatically classify the infected patients is a big challenge to solve this problem Implement a convolutional neural network to detect and classify the lung diseases.The CNN should take X-Ray images of lungs as input and the the output should be the name of the disease. </a:t>
            </a:r>
            <a:endParaRPr/>
          </a:p>
          <a:p>
            <a:pPr marL="0" lvl="0" indent="0" algn="just" rtl="0">
              <a:spcBef>
                <a:spcPts val="0"/>
              </a:spcBef>
              <a:spcAft>
                <a:spcPts val="16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Objectives</a:t>
            </a:r>
            <a:endParaRPr/>
          </a:p>
        </p:txBody>
      </p:sp>
      <p:sp>
        <p:nvSpPr>
          <p:cNvPr id="278" name="Google Shape;278;p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11150" algn="just" rtl="0">
              <a:lnSpc>
                <a:spcPct val="145606"/>
              </a:lnSpc>
              <a:spcBef>
                <a:spcPts val="0"/>
              </a:spcBef>
              <a:spcAft>
                <a:spcPts val="0"/>
              </a:spcAft>
              <a:buSzPts val="1300"/>
              <a:buAutoNum type="arabicPeriod"/>
            </a:pPr>
            <a:r>
              <a:rPr lang="en-GB"/>
              <a:t>Data collection</a:t>
            </a:r>
            <a:endParaRPr/>
          </a:p>
          <a:p>
            <a:pPr marL="457200" lvl="0" indent="-311150" algn="just" rtl="0">
              <a:lnSpc>
                <a:spcPct val="145606"/>
              </a:lnSpc>
              <a:spcBef>
                <a:spcPts val="0"/>
              </a:spcBef>
              <a:spcAft>
                <a:spcPts val="0"/>
              </a:spcAft>
              <a:buSzPts val="1300"/>
              <a:buAutoNum type="arabicPeriod"/>
            </a:pPr>
            <a:r>
              <a:rPr lang="en-GB"/>
              <a:t>Data pre-processing</a:t>
            </a:r>
            <a:endParaRPr/>
          </a:p>
          <a:p>
            <a:pPr marL="457200" lvl="0" indent="-311150" algn="just" rtl="0">
              <a:lnSpc>
                <a:spcPct val="145606"/>
              </a:lnSpc>
              <a:spcBef>
                <a:spcPts val="0"/>
              </a:spcBef>
              <a:spcAft>
                <a:spcPts val="0"/>
              </a:spcAft>
              <a:buSzPts val="1300"/>
              <a:buAutoNum type="arabicPeriod"/>
            </a:pPr>
            <a:r>
              <a:rPr lang="en-GB"/>
              <a:t>Implement a CNN to detect and classify the diseases</a:t>
            </a:r>
            <a:endParaRPr/>
          </a:p>
          <a:p>
            <a:pPr marL="457200" lvl="0" indent="-311150" algn="just" rtl="0">
              <a:lnSpc>
                <a:spcPct val="145606"/>
              </a:lnSpc>
              <a:spcBef>
                <a:spcPts val="0"/>
              </a:spcBef>
              <a:spcAft>
                <a:spcPts val="0"/>
              </a:spcAft>
              <a:buSzPts val="1300"/>
              <a:buAutoNum type="arabicPeriod"/>
            </a:pPr>
            <a:r>
              <a:rPr lang="en-GB"/>
              <a:t>Experiment with various pre trained models on the internet to get better accuracy or find a good architecture for the convolutional model by trial and error</a:t>
            </a:r>
            <a:endParaRPr/>
          </a:p>
          <a:p>
            <a:pPr marL="457200" lvl="0" indent="-311150" algn="just" rtl="0">
              <a:lnSpc>
                <a:spcPct val="145606"/>
              </a:lnSpc>
              <a:spcBef>
                <a:spcPts val="0"/>
              </a:spcBef>
              <a:spcAft>
                <a:spcPts val="0"/>
              </a:spcAft>
              <a:buSzPts val="1300"/>
              <a:buAutoNum type="arabicPeriod"/>
            </a:pPr>
            <a:r>
              <a:rPr lang="en-GB"/>
              <a:t>Minimize the loss and maximize the accuracy of CNN</a:t>
            </a:r>
            <a:endParaRPr/>
          </a:p>
          <a:p>
            <a:pPr marL="0" lvl="0" indent="0" algn="just" rtl="0">
              <a:spcBef>
                <a:spcPts val="0"/>
              </a:spcBef>
              <a:spcAft>
                <a:spcPts val="1600"/>
              </a:spcAft>
              <a:buNone/>
            </a:pP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787</Words>
  <Application>Microsoft Office PowerPoint</Application>
  <PresentationFormat>On-screen Show (16:9)</PresentationFormat>
  <Paragraphs>104</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Montserrat</vt:lpstr>
      <vt:lpstr>Wingdings 3</vt:lpstr>
      <vt:lpstr>Lato</vt:lpstr>
      <vt:lpstr>Arial</vt:lpstr>
      <vt:lpstr>Focus</vt:lpstr>
      <vt:lpstr>Lung Disease Detection </vt:lpstr>
      <vt:lpstr>Abstract</vt:lpstr>
      <vt:lpstr>Introduction</vt:lpstr>
      <vt:lpstr>Literature survey</vt:lpstr>
      <vt:lpstr>Literature survey</vt:lpstr>
      <vt:lpstr>Literature survey</vt:lpstr>
      <vt:lpstr>Literature survey</vt:lpstr>
      <vt:lpstr>Problem Statement</vt:lpstr>
      <vt:lpstr>Objectives</vt:lpstr>
      <vt:lpstr>Application </vt:lpstr>
      <vt:lpstr>Proposed methodology</vt:lpstr>
      <vt:lpstr>Proposed methodology</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Lung Disease Detection </dc:title>
  <cp:lastModifiedBy>Manjunath D</cp:lastModifiedBy>
  <cp:revision>1</cp:revision>
  <dcterms:modified xsi:type="dcterms:W3CDTF">2022-07-21T09:50:10Z</dcterms:modified>
</cp:coreProperties>
</file>